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F4148-5C73-4C4A-B54A-F6040246287B}" type="datetimeFigureOut">
              <a:rPr lang="en-GB" smtClean="0"/>
              <a:t>11/03/15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E21377-95BC-4A2A-8439-9D3DDAF14BD0}" type="slidenum">
              <a:rPr lang="en-GB" smtClean="0"/>
              <a:t>‹#›</a:t>
            </a:fld>
            <a:endParaRPr lang="en-GB"/>
          </a:p>
        </p:txBody>
      </p:sp>
    </p:spTree>
    <p:extLst>
      <p:ext uri="{BB962C8B-B14F-4D97-AF65-F5344CB8AC3E}">
        <p14:creationId xmlns:p14="http://schemas.microsoft.com/office/powerpoint/2010/main" val="722666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22533F-56A0-401D-99A1-61251CBEA649}" type="datetimeFigureOut">
              <a:rPr lang="en-GB" smtClean="0"/>
              <a:t>11/03/15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36BF7B-6ED9-42C2-A020-A711D0708FFF}" type="slidenum">
              <a:rPr lang="en-GB" smtClean="0"/>
              <a:t>‹#›</a:t>
            </a:fld>
            <a:endParaRPr lang="en-GB"/>
          </a:p>
        </p:txBody>
      </p:sp>
    </p:spTree>
    <p:extLst>
      <p:ext uri="{BB962C8B-B14F-4D97-AF65-F5344CB8AC3E}">
        <p14:creationId xmlns:p14="http://schemas.microsoft.com/office/powerpoint/2010/main" val="166737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22533F-56A0-401D-99A1-61251CBEA649}" type="datetimeFigureOut">
              <a:rPr lang="en-GB" smtClean="0"/>
              <a:t>11/03/15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36BF7B-6ED9-42C2-A020-A711D0708FFF}" type="slidenum">
              <a:rPr lang="en-GB" smtClean="0"/>
              <a:t>‹#›</a:t>
            </a:fld>
            <a:endParaRPr lang="en-GB"/>
          </a:p>
        </p:txBody>
      </p:sp>
    </p:spTree>
    <p:extLst>
      <p:ext uri="{BB962C8B-B14F-4D97-AF65-F5344CB8AC3E}">
        <p14:creationId xmlns:p14="http://schemas.microsoft.com/office/powerpoint/2010/main" val="104323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22533F-56A0-401D-99A1-61251CBEA649}" type="datetimeFigureOut">
              <a:rPr lang="en-GB" smtClean="0"/>
              <a:t>11/03/15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36BF7B-6ED9-42C2-A020-A711D0708FFF}" type="slidenum">
              <a:rPr lang="en-GB" smtClean="0"/>
              <a:t>‹#›</a:t>
            </a:fld>
            <a:endParaRPr lang="en-GB"/>
          </a:p>
        </p:txBody>
      </p:sp>
    </p:spTree>
    <p:extLst>
      <p:ext uri="{BB962C8B-B14F-4D97-AF65-F5344CB8AC3E}">
        <p14:creationId xmlns:p14="http://schemas.microsoft.com/office/powerpoint/2010/main" val="219486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22533F-56A0-401D-99A1-61251CBEA649}" type="datetimeFigureOut">
              <a:rPr lang="en-GB" smtClean="0"/>
              <a:t>11/03/15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36BF7B-6ED9-42C2-A020-A711D0708FFF}" type="slidenum">
              <a:rPr lang="en-GB" smtClean="0"/>
              <a:t>‹#›</a:t>
            </a:fld>
            <a:endParaRPr lang="en-GB"/>
          </a:p>
        </p:txBody>
      </p:sp>
    </p:spTree>
    <p:extLst>
      <p:ext uri="{BB962C8B-B14F-4D97-AF65-F5344CB8AC3E}">
        <p14:creationId xmlns:p14="http://schemas.microsoft.com/office/powerpoint/2010/main" val="262377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2533F-56A0-401D-99A1-61251CBEA649}" type="datetimeFigureOut">
              <a:rPr lang="en-GB" smtClean="0"/>
              <a:t>11/03/15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36BF7B-6ED9-42C2-A020-A711D0708FFF}" type="slidenum">
              <a:rPr lang="en-GB" smtClean="0"/>
              <a:t>‹#›</a:t>
            </a:fld>
            <a:endParaRPr lang="en-GB"/>
          </a:p>
        </p:txBody>
      </p:sp>
    </p:spTree>
    <p:extLst>
      <p:ext uri="{BB962C8B-B14F-4D97-AF65-F5344CB8AC3E}">
        <p14:creationId xmlns:p14="http://schemas.microsoft.com/office/powerpoint/2010/main" val="303015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22533F-56A0-401D-99A1-61251CBEA649}" type="datetimeFigureOut">
              <a:rPr lang="en-GB" smtClean="0"/>
              <a:t>11/03/15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36BF7B-6ED9-42C2-A020-A711D0708FFF}" type="slidenum">
              <a:rPr lang="en-GB" smtClean="0"/>
              <a:t>‹#›</a:t>
            </a:fld>
            <a:endParaRPr lang="en-GB"/>
          </a:p>
        </p:txBody>
      </p:sp>
    </p:spTree>
    <p:extLst>
      <p:ext uri="{BB962C8B-B14F-4D97-AF65-F5344CB8AC3E}">
        <p14:creationId xmlns:p14="http://schemas.microsoft.com/office/powerpoint/2010/main" val="73639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22533F-56A0-401D-99A1-61251CBEA649}" type="datetimeFigureOut">
              <a:rPr lang="en-GB" smtClean="0"/>
              <a:t>11/03/15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36BF7B-6ED9-42C2-A020-A711D0708FFF}" type="slidenum">
              <a:rPr lang="en-GB" smtClean="0"/>
              <a:t>‹#›</a:t>
            </a:fld>
            <a:endParaRPr lang="en-GB"/>
          </a:p>
        </p:txBody>
      </p:sp>
    </p:spTree>
    <p:extLst>
      <p:ext uri="{BB962C8B-B14F-4D97-AF65-F5344CB8AC3E}">
        <p14:creationId xmlns:p14="http://schemas.microsoft.com/office/powerpoint/2010/main" val="158003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22533F-56A0-401D-99A1-61251CBEA649}" type="datetimeFigureOut">
              <a:rPr lang="en-GB" smtClean="0"/>
              <a:t>11/03/15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36BF7B-6ED9-42C2-A020-A711D0708FFF}" type="slidenum">
              <a:rPr lang="en-GB" smtClean="0"/>
              <a:t>‹#›</a:t>
            </a:fld>
            <a:endParaRPr lang="en-GB"/>
          </a:p>
        </p:txBody>
      </p:sp>
    </p:spTree>
    <p:extLst>
      <p:ext uri="{BB962C8B-B14F-4D97-AF65-F5344CB8AC3E}">
        <p14:creationId xmlns:p14="http://schemas.microsoft.com/office/powerpoint/2010/main" val="55426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2533F-56A0-401D-99A1-61251CBEA649}" type="datetimeFigureOut">
              <a:rPr lang="en-GB" smtClean="0"/>
              <a:t>11/03/15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36BF7B-6ED9-42C2-A020-A711D0708FFF}" type="slidenum">
              <a:rPr lang="en-GB" smtClean="0"/>
              <a:t>‹#›</a:t>
            </a:fld>
            <a:endParaRPr lang="en-GB"/>
          </a:p>
        </p:txBody>
      </p:sp>
    </p:spTree>
    <p:extLst>
      <p:ext uri="{BB962C8B-B14F-4D97-AF65-F5344CB8AC3E}">
        <p14:creationId xmlns:p14="http://schemas.microsoft.com/office/powerpoint/2010/main" val="237937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2533F-56A0-401D-99A1-61251CBEA649}" type="datetimeFigureOut">
              <a:rPr lang="en-GB" smtClean="0"/>
              <a:t>11/03/15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36BF7B-6ED9-42C2-A020-A711D0708FFF}" type="slidenum">
              <a:rPr lang="en-GB" smtClean="0"/>
              <a:t>‹#›</a:t>
            </a:fld>
            <a:endParaRPr lang="en-GB"/>
          </a:p>
        </p:txBody>
      </p:sp>
    </p:spTree>
    <p:extLst>
      <p:ext uri="{BB962C8B-B14F-4D97-AF65-F5344CB8AC3E}">
        <p14:creationId xmlns:p14="http://schemas.microsoft.com/office/powerpoint/2010/main" val="146918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2533F-56A0-401D-99A1-61251CBEA649}" type="datetimeFigureOut">
              <a:rPr lang="en-GB" smtClean="0"/>
              <a:t>11/03/15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36BF7B-6ED9-42C2-A020-A711D0708FFF}" type="slidenum">
              <a:rPr lang="en-GB" smtClean="0"/>
              <a:t>‹#›</a:t>
            </a:fld>
            <a:endParaRPr lang="en-GB"/>
          </a:p>
        </p:txBody>
      </p:sp>
    </p:spTree>
    <p:extLst>
      <p:ext uri="{BB962C8B-B14F-4D97-AF65-F5344CB8AC3E}">
        <p14:creationId xmlns:p14="http://schemas.microsoft.com/office/powerpoint/2010/main" val="28737754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2533F-56A0-401D-99A1-61251CBEA649}" type="datetimeFigureOut">
              <a:rPr lang="en-GB" smtClean="0"/>
              <a:t>11/03/15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6BF7B-6ED9-42C2-A020-A711D0708FFF}" type="slidenum">
              <a:rPr lang="en-GB" smtClean="0"/>
              <a:t>‹#›</a:t>
            </a:fld>
            <a:endParaRPr lang="en-GB"/>
          </a:p>
        </p:txBody>
      </p:sp>
    </p:spTree>
    <p:extLst>
      <p:ext uri="{BB962C8B-B14F-4D97-AF65-F5344CB8AC3E}">
        <p14:creationId xmlns:p14="http://schemas.microsoft.com/office/powerpoint/2010/main" val="14261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hyperlink" Target="http://www.expeeronline.eu/" TargetMode="External"/><Relationship Id="rId8" Type="http://schemas.openxmlformats.org/officeDocument/2006/relationships/image" Target="../media/image6.jpeg"/><Relationship Id="rId9" Type="http://schemas.openxmlformats.org/officeDocument/2006/relationships/image" Target="../media/image7.png"/><Relationship Id="rId10" Type="http://schemas.openxmlformats.org/officeDocument/2006/relationships/image" Target="../media/image8.emf"/><Relationship Id="rId1" Type="http://schemas.openxmlformats.org/officeDocument/2006/relationships/slideLayout" Target="../slideLayouts/slideLayout6.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8166" y="189339"/>
            <a:ext cx="8229600" cy="747607"/>
          </a:xfrm>
        </p:spPr>
        <p:txBody>
          <a:bodyPr>
            <a:normAutofit/>
          </a:bodyPr>
          <a:lstStyle/>
          <a:p>
            <a:r>
              <a:rPr lang="en-GB" sz="1400" b="1" dirty="0" smtClean="0"/>
              <a:t>Drones over </a:t>
            </a:r>
            <a:r>
              <a:rPr lang="en-GB" sz="1400" b="1" dirty="0" err="1" smtClean="0"/>
              <a:t>Broadbalk</a:t>
            </a:r>
            <a:r>
              <a:rPr lang="en-GB" sz="1400" b="1" dirty="0" smtClean="0"/>
              <a:t>: Revealing Patterns of Soil Organic Carbon on </a:t>
            </a:r>
            <a:r>
              <a:rPr lang="en-GB" sz="1400" b="1" dirty="0" err="1" smtClean="0"/>
              <a:t>Broadbalk</a:t>
            </a:r>
            <a:r>
              <a:rPr lang="en-GB" sz="1400" b="1" dirty="0" smtClean="0"/>
              <a:t> using Aerial Imaging </a:t>
            </a:r>
            <a:br>
              <a:rPr lang="en-GB" sz="1400" b="1" dirty="0" smtClean="0"/>
            </a:br>
            <a:r>
              <a:rPr lang="en-GB" sz="1000" dirty="0" smtClean="0"/>
              <a:t>Andy Macdonald</a:t>
            </a:r>
            <a:r>
              <a:rPr lang="en-GB" sz="1000" baseline="30000" dirty="0" smtClean="0"/>
              <a:t>1</a:t>
            </a:r>
            <a:r>
              <a:rPr lang="en-GB" sz="1000" dirty="0" smtClean="0"/>
              <a:t>, Emilien Aldana-Jague</a:t>
            </a:r>
            <a:r>
              <a:rPr lang="en-GB" sz="1000" baseline="30000" dirty="0" smtClean="0"/>
              <a:t>2</a:t>
            </a:r>
            <a:r>
              <a:rPr lang="en-GB" sz="1000" dirty="0" smtClean="0"/>
              <a:t>, Kristof Van Oost</a:t>
            </a:r>
            <a:r>
              <a:rPr lang="en-GB" sz="1000" baseline="30000" dirty="0" smtClean="0"/>
              <a:t>2</a:t>
            </a:r>
            <a:r>
              <a:rPr lang="en-GB" sz="1000" dirty="0" smtClean="0"/>
              <a:t> and Keith Goulding</a:t>
            </a:r>
            <a:r>
              <a:rPr lang="en-GB" sz="1000" baseline="30000" dirty="0" smtClean="0"/>
              <a:t>1</a:t>
            </a:r>
            <a:br>
              <a:rPr lang="en-GB" sz="1000" baseline="30000" dirty="0" smtClean="0"/>
            </a:br>
            <a:r>
              <a:rPr lang="en-GB" sz="800" baseline="30000" dirty="0" smtClean="0"/>
              <a:t>1</a:t>
            </a:r>
            <a:r>
              <a:rPr lang="en-GB" sz="800" dirty="0" smtClean="0"/>
              <a:t> Sustainable Soils and Grassland Systems Department, </a:t>
            </a:r>
            <a:r>
              <a:rPr lang="en-GB" sz="800" dirty="0" err="1" smtClean="0"/>
              <a:t>Rothamsted</a:t>
            </a:r>
            <a:r>
              <a:rPr lang="en-GB" sz="800" dirty="0" smtClean="0"/>
              <a:t> Research, Harpenden, Herts. AL5 2JQ</a:t>
            </a:r>
            <a:br>
              <a:rPr lang="en-GB" sz="800" dirty="0" smtClean="0"/>
            </a:br>
            <a:r>
              <a:rPr lang="en-GB" sz="800" baseline="30000" dirty="0" smtClean="0"/>
              <a:t>2 </a:t>
            </a:r>
            <a:r>
              <a:rPr lang="en-GB" sz="800" dirty="0" err="1" smtClean="0"/>
              <a:t>Université</a:t>
            </a:r>
            <a:r>
              <a:rPr lang="en-GB" sz="800" dirty="0" smtClean="0"/>
              <a:t> </a:t>
            </a:r>
            <a:r>
              <a:rPr lang="en-GB" sz="800" dirty="0" err="1"/>
              <a:t>c</a:t>
            </a:r>
            <a:r>
              <a:rPr lang="en-GB" sz="800" dirty="0" err="1" smtClean="0"/>
              <a:t>atholique</a:t>
            </a:r>
            <a:r>
              <a:rPr lang="en-GB" sz="800" dirty="0" smtClean="0"/>
              <a:t> </a:t>
            </a:r>
            <a:r>
              <a:rPr lang="en-GB" sz="800" dirty="0"/>
              <a:t>de </a:t>
            </a:r>
            <a:r>
              <a:rPr lang="en-GB" sz="800" dirty="0" smtClean="0"/>
              <a:t>Louvain, Earth and Life Institute, Louvain-la-</a:t>
            </a:r>
            <a:r>
              <a:rPr lang="en-GB" sz="800" dirty="0" err="1" smtClean="0"/>
              <a:t>Neuve</a:t>
            </a:r>
            <a:r>
              <a:rPr lang="en-GB" sz="800" dirty="0" smtClean="0"/>
              <a:t>, Belgium.</a:t>
            </a:r>
            <a:endParaRPr lang="en-GB" sz="800" baseline="300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544950" y="1693900"/>
            <a:ext cx="2016223" cy="1367911"/>
          </a:xfrm>
          <a:prstGeom prst="rect">
            <a:avLst/>
          </a:prstGeom>
        </p:spPr>
      </p:pic>
      <p:sp>
        <p:nvSpPr>
          <p:cNvPr id="6" name="TextBox 5"/>
          <p:cNvSpPr txBox="1"/>
          <p:nvPr/>
        </p:nvSpPr>
        <p:spPr>
          <a:xfrm>
            <a:off x="270822" y="973656"/>
            <a:ext cx="8445225" cy="707886"/>
          </a:xfrm>
          <a:prstGeom prst="rect">
            <a:avLst/>
          </a:prstGeom>
          <a:noFill/>
        </p:spPr>
        <p:txBody>
          <a:bodyPr wrap="square" rtlCol="0">
            <a:spAutoFit/>
          </a:bodyPr>
          <a:lstStyle/>
          <a:p>
            <a:pPr algn="just"/>
            <a:r>
              <a:rPr lang="en-GB" sz="1000" dirty="0" smtClean="0"/>
              <a:t>In recent years, the costs of both Unmanned Aerial Vehicles (UAVs) and multi-spectral cameras have fallen dramatically, opening up the possibility for more widespread use of these tools in precision agriculture. There is already interest in using this remote sensing technology to help assess crop yield potential and identify problems with weeds, pests and diseases, but relatively little has been done to evaluate its potential to quantify important soil parameters.  		</a:t>
            </a:r>
            <a:endParaRPr lang="en-GB" sz="1000" dirty="0"/>
          </a:p>
        </p:txBody>
      </p:sp>
      <p:sp>
        <p:nvSpPr>
          <p:cNvPr id="7" name="TextBox 6"/>
          <p:cNvSpPr txBox="1"/>
          <p:nvPr/>
        </p:nvSpPr>
        <p:spPr>
          <a:xfrm>
            <a:off x="3475192" y="5548064"/>
            <a:ext cx="5161410" cy="707886"/>
          </a:xfrm>
          <a:prstGeom prst="rect">
            <a:avLst/>
          </a:prstGeom>
          <a:noFill/>
        </p:spPr>
        <p:txBody>
          <a:bodyPr wrap="square" rtlCol="0">
            <a:spAutoFit/>
          </a:bodyPr>
          <a:lstStyle/>
          <a:p>
            <a:pPr algn="just"/>
            <a:r>
              <a:rPr lang="en-GB" sz="1000" dirty="0" smtClean="0"/>
              <a:t>However, SOC concentrations on the southern plots are greater than measured values, probably due to the effects of soil moisture and shadows from adjacent trees. Further work is underway on another of </a:t>
            </a:r>
            <a:r>
              <a:rPr lang="en-GB" sz="1000" dirty="0" err="1" smtClean="0"/>
              <a:t>Rothamsted’s</a:t>
            </a:r>
            <a:r>
              <a:rPr lang="en-GB" sz="1000" dirty="0" smtClean="0"/>
              <a:t> long-term experiments with contrasting SOC concentrations (</a:t>
            </a:r>
            <a:r>
              <a:rPr lang="en-GB" sz="1000" dirty="0" err="1" smtClean="0"/>
              <a:t>Hoosfield</a:t>
            </a:r>
            <a:r>
              <a:rPr lang="en-GB" sz="1000" dirty="0" smtClean="0"/>
              <a:t> Spring Barley)  to see how such problems can  be resolved. </a:t>
            </a:r>
            <a:endParaRPr lang="en-GB" sz="1000"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5579787" y="3356992"/>
            <a:ext cx="3037328" cy="1684485"/>
          </a:xfrm>
          <a:prstGeom prst="rect">
            <a:avLst/>
          </a:prstGeom>
        </p:spPr>
      </p:pic>
      <p:sp>
        <p:nvSpPr>
          <p:cNvPr id="2" name="TextBox 1"/>
          <p:cNvSpPr txBox="1"/>
          <p:nvPr/>
        </p:nvSpPr>
        <p:spPr>
          <a:xfrm>
            <a:off x="270458" y="1628800"/>
            <a:ext cx="3066680" cy="1631216"/>
          </a:xfrm>
          <a:prstGeom prst="rect">
            <a:avLst/>
          </a:prstGeom>
          <a:noFill/>
        </p:spPr>
        <p:txBody>
          <a:bodyPr wrap="square" rtlCol="0">
            <a:spAutoFit/>
          </a:bodyPr>
          <a:lstStyle/>
          <a:p>
            <a:pPr algn="just"/>
            <a:r>
              <a:rPr lang="en-GB" sz="1000" dirty="0"/>
              <a:t>Soil Organic Carbon (SOC) is related to numerous soil quality indicators, including aggregate stability, water holding capacity and nutrient availability, amongst others. It also represents a major carbon stock in the terrestrial environment and is influenced by land use, management and climate. Consequently, monitoring the impact of changes in land use, management and climate on soil C stocks is of interest to a wide range of stakeholders in the land-based industries, not least farmers and environmentalists. </a:t>
            </a:r>
          </a:p>
        </p:txBody>
      </p:sp>
      <p:sp>
        <p:nvSpPr>
          <p:cNvPr id="3" name="TextBox 2"/>
          <p:cNvSpPr txBox="1"/>
          <p:nvPr/>
        </p:nvSpPr>
        <p:spPr>
          <a:xfrm>
            <a:off x="5748466" y="1628800"/>
            <a:ext cx="2973385" cy="1323439"/>
          </a:xfrm>
          <a:prstGeom prst="rect">
            <a:avLst/>
          </a:prstGeom>
          <a:noFill/>
        </p:spPr>
        <p:txBody>
          <a:bodyPr wrap="square" rtlCol="0">
            <a:spAutoFit/>
          </a:bodyPr>
          <a:lstStyle/>
          <a:p>
            <a:pPr algn="just"/>
            <a:r>
              <a:rPr lang="en-GB" sz="1000" dirty="0"/>
              <a:t>The </a:t>
            </a:r>
            <a:r>
              <a:rPr lang="en-GB" sz="1000" dirty="0" err="1"/>
              <a:t>Broadbalk</a:t>
            </a:r>
            <a:r>
              <a:rPr lang="en-GB" sz="1000" dirty="0"/>
              <a:t> Wheat Experiment comprise strips, each about 300m long and 6m wide, given different amounts and combinations of mineral fertilisers (N, P, K, Na &amp; Mg) and Farmyard Manure (FYM) for over 160 years; resulting in SOC contents in adjacent plots, ranging between 0.8% and 3.5%. Consequently, it provides an ideal site for evaluating remote sensing approaches for mapping SOC. 	</a:t>
            </a:r>
          </a:p>
        </p:txBody>
      </p:sp>
      <p:sp>
        <p:nvSpPr>
          <p:cNvPr id="9" name="TextBox 8"/>
          <p:cNvSpPr txBox="1"/>
          <p:nvPr/>
        </p:nvSpPr>
        <p:spPr>
          <a:xfrm>
            <a:off x="323528" y="3292290"/>
            <a:ext cx="4824536" cy="1631216"/>
          </a:xfrm>
          <a:prstGeom prst="rect">
            <a:avLst/>
          </a:prstGeom>
          <a:noFill/>
        </p:spPr>
        <p:txBody>
          <a:bodyPr wrap="square" rtlCol="0">
            <a:spAutoFit/>
          </a:bodyPr>
          <a:lstStyle/>
          <a:p>
            <a:pPr algn="just"/>
            <a:r>
              <a:rPr lang="en-GB" sz="1000" dirty="0"/>
              <a:t>In spring 2013 images were collected of soil across a range of SOC contents at low altitude on </a:t>
            </a:r>
            <a:r>
              <a:rPr lang="en-GB" sz="1000" dirty="0" err="1"/>
              <a:t>Broadbalk</a:t>
            </a:r>
            <a:r>
              <a:rPr lang="en-GB" sz="1000" dirty="0"/>
              <a:t>, using a tripod mounted </a:t>
            </a:r>
            <a:r>
              <a:rPr lang="en-GB" sz="1000" dirty="0" err="1"/>
              <a:t>tetracam</a:t>
            </a:r>
            <a:r>
              <a:rPr lang="en-GB" sz="1000" dirty="0"/>
              <a:t> Mini-MCA6 multi-band camera with wavelengths between 450-1000nm. The spectral data collected were combined with measurements of </a:t>
            </a:r>
            <a:r>
              <a:rPr lang="en-GB" sz="1000" dirty="0" smtClean="0"/>
              <a:t>SOC, done by dry combustion and acid treatment, </a:t>
            </a:r>
            <a:r>
              <a:rPr lang="en-GB" sz="1000" dirty="0"/>
              <a:t>to calibrate the camera for use in mapping SOC on </a:t>
            </a:r>
            <a:r>
              <a:rPr lang="en-GB" sz="1000" dirty="0" err="1"/>
              <a:t>Broadbalk</a:t>
            </a:r>
            <a:r>
              <a:rPr lang="en-GB" sz="1000" dirty="0"/>
              <a:t> using images collected in the subsequent autumn with a UAV-platform (</a:t>
            </a:r>
            <a:r>
              <a:rPr lang="en-GB" sz="1000" dirty="0" err="1" smtClean="0"/>
              <a:t>Octocopter</a:t>
            </a:r>
            <a:r>
              <a:rPr lang="en-GB" sz="1000" dirty="0" smtClean="0"/>
              <a:t>; Photo 1.) </a:t>
            </a:r>
            <a:r>
              <a:rPr lang="en-GB" sz="1000" dirty="0"/>
              <a:t>at an altitude of </a:t>
            </a:r>
            <a:r>
              <a:rPr lang="en-GB" sz="1000" dirty="0" smtClean="0"/>
              <a:t>120m (Photo 2.). </a:t>
            </a:r>
            <a:r>
              <a:rPr lang="en-GB" sz="1000" dirty="0"/>
              <a:t>The resulting map of SOC contents </a:t>
            </a:r>
            <a:r>
              <a:rPr lang="en-GB" sz="1000" dirty="0" smtClean="0"/>
              <a:t>(Fig 1.) has </a:t>
            </a:r>
            <a:r>
              <a:rPr lang="en-GB" sz="1000" dirty="0"/>
              <a:t>a resolution of 10cm and an associated error of about the same magnitude as that for routine laboratory analyses </a:t>
            </a:r>
            <a:r>
              <a:rPr lang="en-GB" sz="1000" dirty="0" smtClean="0"/>
              <a:t>(i.e</a:t>
            </a:r>
            <a:r>
              <a:rPr lang="en-GB" sz="1000" dirty="0"/>
              <a:t>. 0.2%). The map </a:t>
            </a:r>
            <a:r>
              <a:rPr lang="en-GB" sz="1000" dirty="0" smtClean="0"/>
              <a:t>clearly shows the larger SOC concentrations in the northern plots given annual applications of FYM.  </a:t>
            </a:r>
            <a:endParaRPr lang="en-GB" sz="1000" dirty="0"/>
          </a:p>
        </p:txBody>
      </p:sp>
      <p:pic>
        <p:nvPicPr>
          <p:cNvPr id="12" name="Picture 11" descr="rothowithr (2).JPG"/>
          <p:cNvPicPr>
            <a:picLocks noChangeAspect="1"/>
          </p:cNvPicPr>
          <p:nvPr/>
        </p:nvPicPr>
        <p:blipFill>
          <a:blip r:embed="rId5" cstate="print"/>
          <a:stretch>
            <a:fillRect/>
          </a:stretch>
        </p:blipFill>
        <p:spPr>
          <a:xfrm>
            <a:off x="350888" y="496765"/>
            <a:ext cx="318310" cy="410495"/>
          </a:xfrm>
          <a:prstGeom prst="rect">
            <a:avLst/>
          </a:prstGeom>
        </p:spPr>
      </p:pic>
      <p:pic>
        <p:nvPicPr>
          <p:cNvPr id="13" name="Picture 12" descr="new-bbsrc-colour.png"/>
          <p:cNvPicPr>
            <a:picLocks noChangeAspect="1"/>
          </p:cNvPicPr>
          <p:nvPr/>
        </p:nvPicPr>
        <p:blipFill>
          <a:blip r:embed="rId6" cstate="print"/>
          <a:stretch>
            <a:fillRect/>
          </a:stretch>
        </p:blipFill>
        <p:spPr>
          <a:xfrm>
            <a:off x="8040890" y="673769"/>
            <a:ext cx="578894" cy="218607"/>
          </a:xfrm>
          <a:prstGeom prst="rect">
            <a:avLst/>
          </a:prstGeom>
        </p:spPr>
      </p:pic>
      <p:sp>
        <p:nvSpPr>
          <p:cNvPr id="14" name="TextBox 13"/>
          <p:cNvSpPr txBox="1"/>
          <p:nvPr/>
        </p:nvSpPr>
        <p:spPr>
          <a:xfrm>
            <a:off x="270822" y="6481413"/>
            <a:ext cx="8496944" cy="369332"/>
          </a:xfrm>
          <a:prstGeom prst="rect">
            <a:avLst/>
          </a:prstGeom>
          <a:noFill/>
        </p:spPr>
        <p:txBody>
          <a:bodyPr wrap="square" rtlCol="0">
            <a:spAutoFit/>
          </a:bodyPr>
          <a:lstStyle/>
          <a:p>
            <a:pPr algn="just"/>
            <a:r>
              <a:rPr lang="en-GB" sz="600" dirty="0" smtClean="0"/>
              <a:t>This  work was supported by funds </a:t>
            </a:r>
            <a:r>
              <a:rPr lang="en-GB" sz="600" dirty="0"/>
              <a:t>for Transnational Access from the EU </a:t>
            </a:r>
            <a:r>
              <a:rPr lang="en-GB" sz="600" dirty="0" err="1"/>
              <a:t>ExpeER</a:t>
            </a:r>
            <a:r>
              <a:rPr lang="en-GB" sz="600" dirty="0"/>
              <a:t> project (</a:t>
            </a:r>
            <a:r>
              <a:rPr lang="en-GB" sz="600" dirty="0">
                <a:hlinkClick r:id="rId7"/>
              </a:rPr>
              <a:t>www.expeeronline.eu</a:t>
            </a:r>
            <a:r>
              <a:rPr lang="en-GB" sz="600" dirty="0" smtClean="0"/>
              <a:t>). </a:t>
            </a:r>
            <a:r>
              <a:rPr lang="en-US" sz="600" dirty="0"/>
              <a:t>The </a:t>
            </a:r>
            <a:r>
              <a:rPr lang="en-US" sz="600" dirty="0" err="1"/>
              <a:t>Rothamsted</a:t>
            </a:r>
            <a:r>
              <a:rPr lang="en-US" sz="600" dirty="0"/>
              <a:t> Long-term Experiments are supported by the UK Biotechnology and Biological Sciences Research Council and the </a:t>
            </a:r>
            <a:r>
              <a:rPr lang="en-US" sz="600" dirty="0" err="1"/>
              <a:t>Lawes</a:t>
            </a:r>
            <a:r>
              <a:rPr lang="en-US" sz="600" dirty="0"/>
              <a:t> Agricultural Trust under the National Capabilities </a:t>
            </a:r>
            <a:r>
              <a:rPr lang="en-US" sz="600" dirty="0" err="1"/>
              <a:t>programme</a:t>
            </a:r>
            <a:r>
              <a:rPr lang="en-US" sz="600" dirty="0"/>
              <a:t> grant.</a:t>
            </a:r>
            <a:endParaRPr lang="en-GB" sz="600" dirty="0"/>
          </a:p>
          <a:p>
            <a:pPr algn="just"/>
            <a:endParaRPr lang="en-GB" sz="600" dirty="0"/>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0272" y="667674"/>
            <a:ext cx="959821" cy="224702"/>
          </a:xfrm>
          <a:prstGeom prst="rect">
            <a:avLst/>
          </a:prstGeom>
        </p:spPr>
      </p:pic>
      <p:sp>
        <p:nvSpPr>
          <p:cNvPr id="16" name="TextBox 15"/>
          <p:cNvSpPr txBox="1"/>
          <p:nvPr/>
        </p:nvSpPr>
        <p:spPr>
          <a:xfrm>
            <a:off x="3471372" y="3082688"/>
            <a:ext cx="2156315" cy="215444"/>
          </a:xfrm>
          <a:prstGeom prst="rect">
            <a:avLst/>
          </a:prstGeom>
          <a:noFill/>
        </p:spPr>
        <p:txBody>
          <a:bodyPr wrap="square" rtlCol="0">
            <a:spAutoFit/>
          </a:bodyPr>
          <a:lstStyle/>
          <a:p>
            <a:r>
              <a:rPr lang="en-GB" sz="800" dirty="0" smtClean="0"/>
              <a:t>Photo 1. </a:t>
            </a:r>
            <a:r>
              <a:rPr lang="en-GB" sz="800" dirty="0" err="1" smtClean="0"/>
              <a:t>Octocopter</a:t>
            </a:r>
            <a:r>
              <a:rPr lang="en-GB" sz="800" dirty="0" smtClean="0"/>
              <a:t> and multispectral  camera</a:t>
            </a:r>
            <a:endParaRPr lang="en-GB" sz="800" dirty="0"/>
          </a:p>
        </p:txBody>
      </p:sp>
      <p:sp>
        <p:nvSpPr>
          <p:cNvPr id="17" name="TextBox 16"/>
          <p:cNvSpPr txBox="1"/>
          <p:nvPr/>
        </p:nvSpPr>
        <p:spPr>
          <a:xfrm>
            <a:off x="5519463" y="5155788"/>
            <a:ext cx="2729500" cy="215444"/>
          </a:xfrm>
          <a:prstGeom prst="rect">
            <a:avLst/>
          </a:prstGeom>
          <a:noFill/>
        </p:spPr>
        <p:txBody>
          <a:bodyPr wrap="square" rtlCol="0">
            <a:spAutoFit/>
          </a:bodyPr>
          <a:lstStyle/>
          <a:p>
            <a:r>
              <a:rPr lang="en-GB" sz="800" dirty="0" smtClean="0"/>
              <a:t>Photo 2. Aerial images  of </a:t>
            </a:r>
            <a:r>
              <a:rPr lang="en-GB" sz="800" dirty="0" err="1" smtClean="0"/>
              <a:t>Broadbalk</a:t>
            </a:r>
            <a:r>
              <a:rPr lang="en-GB" sz="800" dirty="0" smtClean="0"/>
              <a:t> from  the  </a:t>
            </a:r>
            <a:r>
              <a:rPr lang="en-GB" sz="800" dirty="0" err="1" smtClean="0"/>
              <a:t>Octocopter</a:t>
            </a:r>
            <a:endParaRPr lang="en-GB" sz="800" dirty="0"/>
          </a:p>
        </p:txBody>
      </p:sp>
      <p:sp>
        <p:nvSpPr>
          <p:cNvPr id="18" name="TextBox 17"/>
          <p:cNvSpPr txBox="1"/>
          <p:nvPr/>
        </p:nvSpPr>
        <p:spPr>
          <a:xfrm>
            <a:off x="3275856" y="5127534"/>
            <a:ext cx="1483122" cy="215444"/>
          </a:xfrm>
          <a:prstGeom prst="rect">
            <a:avLst/>
          </a:prstGeom>
          <a:noFill/>
        </p:spPr>
        <p:txBody>
          <a:bodyPr wrap="square" rtlCol="0">
            <a:spAutoFit/>
          </a:bodyPr>
          <a:lstStyle/>
          <a:p>
            <a:r>
              <a:rPr lang="en-GB" sz="800" dirty="0" smtClean="0"/>
              <a:t>Fig  1. </a:t>
            </a:r>
            <a:r>
              <a:rPr lang="en-GB" sz="800" dirty="0" err="1" smtClean="0"/>
              <a:t>Broadbalk</a:t>
            </a:r>
            <a:r>
              <a:rPr lang="en-GB" sz="800" dirty="0" smtClean="0"/>
              <a:t>  Soil  C map  </a:t>
            </a:r>
            <a:endParaRPr lang="en-GB" sz="800" dirty="0"/>
          </a:p>
        </p:txBody>
      </p:sp>
      <p:grpSp>
        <p:nvGrpSpPr>
          <p:cNvPr id="22" name="Group 21"/>
          <p:cNvGrpSpPr/>
          <p:nvPr/>
        </p:nvGrpSpPr>
        <p:grpSpPr>
          <a:xfrm>
            <a:off x="469650" y="4923083"/>
            <a:ext cx="2668296" cy="1541863"/>
            <a:chOff x="434010" y="4834878"/>
            <a:chExt cx="2740304" cy="1613351"/>
          </a:xfrm>
        </p:grpSpPr>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010" y="4869160"/>
              <a:ext cx="2740304" cy="157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p:cNvGrpSpPr/>
            <p:nvPr/>
          </p:nvGrpSpPr>
          <p:grpSpPr>
            <a:xfrm>
              <a:off x="2483768" y="4834878"/>
              <a:ext cx="514443" cy="261606"/>
              <a:chOff x="2483768" y="4834878"/>
              <a:chExt cx="514443" cy="261606"/>
            </a:xfrm>
          </p:grpSpPr>
          <p:cxnSp>
            <p:nvCxnSpPr>
              <p:cNvPr id="19" name="Straight Arrow Connector 18"/>
              <p:cNvCxnSpPr/>
              <p:nvPr/>
            </p:nvCxnSpPr>
            <p:spPr>
              <a:xfrm flipV="1">
                <a:off x="2483768" y="4986469"/>
                <a:ext cx="324036" cy="1100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35796" y="4834878"/>
                <a:ext cx="262415" cy="230832"/>
              </a:xfrm>
              <a:prstGeom prst="rect">
                <a:avLst/>
              </a:prstGeom>
              <a:noFill/>
            </p:spPr>
            <p:txBody>
              <a:bodyPr wrap="square" rtlCol="0">
                <a:spAutoFit/>
              </a:bodyPr>
              <a:lstStyle/>
              <a:p>
                <a:r>
                  <a:rPr lang="en-GB" sz="900" b="1" dirty="0" smtClean="0"/>
                  <a:t>N</a:t>
                </a:r>
                <a:endParaRPr lang="en-GB" sz="900" b="1" dirty="0"/>
              </a:p>
            </p:txBody>
          </p:sp>
        </p:grpSp>
      </p:gr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5576" y="636848"/>
            <a:ext cx="864096" cy="27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3087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547</Words>
  <Application>Microsoft Macintosh PowerPoint</Application>
  <PresentationFormat>On-screen Show (4:3)</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Drones over Broadbalk: Revealing Patterns of Soil Organic Carbon on Broadbalk using Aerial Imaging  Andy Macdonald1, Emilien Aldana-Jague2, Kristof Van Oost2 and Keith Goulding1 1 Sustainable Soils and Grassland Systems Department, Rothamsted Research, Harpenden, Herts. AL5 2JQ 2 Université catholique de Louvain, Earth and Life Institute, Louvain-la-Neuve, Belgium.</vt:lpstr>
    </vt:vector>
  </TitlesOfParts>
  <Company>Rothamsted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Macdonald (RRes-Roth)</dc:creator>
  <cp:lastModifiedBy>Kristof van Oost</cp:lastModifiedBy>
  <cp:revision>34</cp:revision>
  <dcterms:created xsi:type="dcterms:W3CDTF">2015-02-24T17:52:44Z</dcterms:created>
  <dcterms:modified xsi:type="dcterms:W3CDTF">2015-03-11T15:18:34Z</dcterms:modified>
</cp:coreProperties>
</file>